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4" r:id="rId6"/>
    <p:sldId id="261" r:id="rId7"/>
    <p:sldId id="265" r:id="rId8"/>
    <p:sldId id="268" r:id="rId9"/>
    <p:sldId id="269"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64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5/14/2024</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B6F15528-21DE-4FAA-801E-634DDDAF4B2B}" type="slidenum">
              <a:rPr lang="en-US" smtClean="0"/>
              <a:pPr/>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5/14/2024</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a:t>Click to edit Master title style</a:t>
            </a:r>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5/14/2024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1D8BD707-D9CF-40AE-B4C6-C98DA3205C09}" type="datetimeFigureOut">
              <a:rPr lang="en-US" smtClean="0"/>
              <a:pPr/>
              <a:t>5/14/2024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5/14/2024</a:t>
            </a:fld>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1D8BD707-D9CF-40AE-B4C6-C98DA3205C09}" type="datetimeFigureOut">
              <a:rPr lang="en-US" smtClean="0"/>
              <a:pPr/>
              <a:t>5/14/2024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B6F15528-21DE-4FAA-801E-634DDDAF4B2B}" type="slidenum">
              <a:rPr lang="en-US" smtClean="0"/>
              <a:pPr/>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0"/>
            <a:ext cx="913311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0100002" name="ODT_ATTR_LBL_LOGO">
            <a:extLst>
              <a:ext uri="{FF2B5EF4-FFF2-40B4-BE49-F238E27FC236}">
                <a16:creationId xmlns:a16="http://schemas.microsoft.com/office/drawing/2014/main" id="{B066AC4A-9A1C-4C10-800A-DAF9F276438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sp>
        <p:nvSpPr>
          <p:cNvPr id="3" name="TextBox 2">
            <a:extLst>
              <a:ext uri="{FF2B5EF4-FFF2-40B4-BE49-F238E27FC236}">
                <a16:creationId xmlns:a16="http://schemas.microsoft.com/office/drawing/2014/main" id="{1DC1A880-4B9C-B671-4773-7D70002E909F}"/>
              </a:ext>
            </a:extLst>
          </p:cNvPr>
          <p:cNvSpPr txBox="1"/>
          <p:nvPr/>
        </p:nvSpPr>
        <p:spPr>
          <a:xfrm>
            <a:off x="3200400" y="4876800"/>
            <a:ext cx="4648200" cy="1754326"/>
          </a:xfrm>
          <a:prstGeom prst="rect">
            <a:avLst/>
          </a:prstGeom>
          <a:noFill/>
        </p:spPr>
        <p:txBody>
          <a:bodyPr wrap="square">
            <a:spAutoFit/>
          </a:bodyPr>
          <a:lstStyle/>
          <a:p>
            <a:r>
              <a:rPr lang="en-US" b="1" dirty="0">
                <a:solidFill>
                  <a:srgbClr val="FF0000"/>
                </a:solidFill>
                <a:latin typeface="Times New Roman" panose="02020603050405020304" pitchFamily="18" charset="0"/>
                <a:cs typeface="Times New Roman" panose="02020603050405020304" pitchFamily="18" charset="0"/>
              </a:rPr>
              <a:t>                            Presented by- </a:t>
            </a:r>
          </a:p>
          <a:p>
            <a:pPr algn="ctr"/>
            <a:r>
              <a:rPr lang="en-US" b="1" dirty="0">
                <a:solidFill>
                  <a:srgbClr val="FF0000"/>
                </a:solidFill>
                <a:latin typeface="Times New Roman" panose="02020603050405020304" pitchFamily="18" charset="0"/>
                <a:cs typeface="Times New Roman" panose="02020603050405020304" pitchFamily="18" charset="0"/>
              </a:rPr>
              <a:t>MD SAMIM SK</a:t>
            </a:r>
          </a:p>
          <a:p>
            <a:pPr algn="ctr"/>
            <a:r>
              <a:rPr lang="en-US" b="1" dirty="0">
                <a:solidFill>
                  <a:srgbClr val="FF0000"/>
                </a:solidFill>
                <a:latin typeface="Times New Roman" panose="02020603050405020304" pitchFamily="18" charset="0"/>
                <a:cs typeface="Times New Roman" panose="02020603050405020304" pitchFamily="18" charset="0"/>
              </a:rPr>
              <a:t>SACT-I &amp; Head</a:t>
            </a:r>
          </a:p>
          <a:p>
            <a:pPr algn="ctr"/>
            <a:r>
              <a:rPr lang="en-US" b="1" dirty="0">
                <a:solidFill>
                  <a:srgbClr val="FF0000"/>
                </a:solidFill>
                <a:latin typeface="Times New Roman" panose="02020603050405020304" pitchFamily="18" charset="0"/>
                <a:cs typeface="Times New Roman" panose="02020603050405020304" pitchFamily="18" charset="0"/>
              </a:rPr>
              <a:t>Dept. of Physical Education</a:t>
            </a:r>
          </a:p>
          <a:p>
            <a:pPr algn="ctr"/>
            <a:r>
              <a:rPr lang="en-US" b="1" dirty="0">
                <a:solidFill>
                  <a:srgbClr val="FF0000"/>
                </a:solidFill>
                <a:latin typeface="Times New Roman" panose="02020603050405020304" pitchFamily="18" charset="0"/>
                <a:cs typeface="Times New Roman" panose="02020603050405020304" pitchFamily="18" charset="0"/>
              </a:rPr>
              <a:t>DOMKAL GIRLS’ COLLEGE</a:t>
            </a:r>
          </a:p>
          <a:p>
            <a:pPr algn="ctr"/>
            <a:r>
              <a:rPr lang="en-US" b="1" dirty="0">
                <a:solidFill>
                  <a:srgbClr val="FF0000"/>
                </a:solidFill>
                <a:latin typeface="Times New Roman" panose="02020603050405020304" pitchFamily="18" charset="0"/>
                <a:cs typeface="Times New Roman" panose="02020603050405020304" pitchFamily="18" charset="0"/>
              </a:rPr>
              <a:t>DOMKAL, MURSHIDABAD</a:t>
            </a:r>
          </a:p>
        </p:txBody>
      </p:sp>
    </p:spTree>
    <p:extLst>
      <p:ext uri="{BB962C8B-B14F-4D97-AF65-F5344CB8AC3E}">
        <p14:creationId xmlns:p14="http://schemas.microsoft.com/office/powerpoint/2010/main" val="1387364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style>
          <a:lnRef idx="1">
            <a:schemeClr val="accent2"/>
          </a:lnRef>
          <a:fillRef idx="2">
            <a:schemeClr val="accent2"/>
          </a:fillRef>
          <a:effectRef idx="1">
            <a:schemeClr val="accent2"/>
          </a:effectRef>
          <a:fontRef idx="minor">
            <a:schemeClr val="dk1"/>
          </a:fontRef>
        </p:style>
        <p:txBody>
          <a:bodyPr>
            <a:normAutofit/>
          </a:bodyPr>
          <a:lstStyle/>
          <a:p>
            <a:pPr algn="l" rtl="0"/>
            <a:endParaRPr lang="en-IN" dirty="0"/>
          </a:p>
          <a:p>
            <a:pPr algn="l" rtl="0"/>
            <a:endParaRPr lang="en-IN" dirty="0"/>
          </a:p>
        </p:txBody>
      </p:sp>
      <p:sp>
        <p:nvSpPr>
          <p:cNvPr id="2" name="Title 1"/>
          <p:cNvSpPr>
            <a:spLocks noGrp="1"/>
          </p:cNvSpPr>
          <p:nvPr>
            <p:ph type="ctrTitle"/>
          </p:nvPr>
        </p:nvSpPr>
        <p:spPr/>
        <p:style>
          <a:lnRef idx="1">
            <a:schemeClr val="accent2"/>
          </a:lnRef>
          <a:fillRef idx="2">
            <a:schemeClr val="accent2"/>
          </a:fillRef>
          <a:effectRef idx="1">
            <a:schemeClr val="accent2"/>
          </a:effectRef>
          <a:fontRef idx="minor">
            <a:schemeClr val="dk1"/>
          </a:fontRef>
        </p:style>
        <p:txBody>
          <a:bodyPr/>
          <a:lstStyle/>
          <a:p>
            <a:pPr algn="l" rtl="0"/>
            <a:r>
              <a:rPr lang="en-IN" dirty="0"/>
              <a:t>ব্যবস্থাপনার প্রকৃতি</a:t>
            </a:r>
          </a:p>
        </p:txBody>
      </p:sp>
    </p:spTree>
    <p:extLst>
      <p:ext uri="{BB962C8B-B14F-4D97-AF65-F5344CB8AC3E}">
        <p14:creationId xmlns:p14="http://schemas.microsoft.com/office/powerpoint/2010/main" val="926449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a:bodyPr>
          <a:lstStyle/>
          <a:p>
            <a:pPr algn="l" rtl="0"/>
            <a:r>
              <a:rPr lang="en-IN" dirty="0"/>
              <a:t>ব্যবস্থাপনার প্রকৃতির পরিচয়</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a:bodyPr>
          <a:lstStyle/>
          <a:p>
            <a:pPr algn="l" rtl="0"/>
            <a:r>
              <a:rPr lang="en-IN" dirty="0"/>
              <a:t>কিছু লেখক ব্যবস্থাপনাকে বিজ্ঞান হিসাবে বিবেচনা করেন কারণ ব্যবস্থাপনার ভাল পরীক্ষিত এবং পরীক্ষামূলক নীতি রয়েছে, কিছু লেখক ব্যবস্থাপনাকে একটি শিল্প হিসাবে বর্ণনা করেছেন কারণ ব্যবস্থাপনায় আরও অনুশীলনের প্রয়োজন এবং কিছু লেখক বিবেচনা করেন যে ব্যবস্থাপনা পেশার পথে যাচ্ছে। আবহাওয়া ব্যবস্থাপনা হল বিজ্ঞান, শিল্প বা পেশা এই উপসংহারে, আমাদের অবশ্যই বিজ্ঞান, শিল্প এবং পেশার বৈশিষ্ট্য এবং অর্থ বুঝতে হবে এবং তাদের ব্যবস্থাপনার অর্থ এবং বৈশিষ্ট্যের সাথে তুলনা করতে হবে।</a:t>
            </a:r>
          </a:p>
        </p:txBody>
      </p:sp>
    </p:spTree>
    <p:extLst>
      <p:ext uri="{BB962C8B-B14F-4D97-AF65-F5344CB8AC3E}">
        <p14:creationId xmlns:p14="http://schemas.microsoft.com/office/powerpoint/2010/main" val="961447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l" rtl="0"/>
            <a:r>
              <a:rPr lang="en-IN" dirty="0"/>
              <a:t>একটি বিজ্ঞান হিসাবে ব্যবস্থাপনা</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lstStyle/>
          <a:p>
            <a:pPr algn="l" rtl="0"/>
            <a:r>
              <a:rPr lang="en-IN" dirty="0"/>
              <a:t>বিজ্ঞানকে যৌক্তিকভাবে পর্যবেক্ষণ করা ফলাফল, ঘটনা এবং ঘটনাগুলির উপর ভিত্তি করে জ্ঞানের একটি পদ্ধতিগত এবং সংগঠিত সংস্থা হিসাবে সংজ্ঞায়িত করা যেতে পারে।</a:t>
            </a:r>
          </a:p>
          <a:p>
            <a:pPr algn="l" rtl="0"/>
            <a:r>
              <a:rPr lang="en-IN" dirty="0"/>
              <a:t>বিজ্ঞানের প্রধান বৈশিষ্ট্য/বৈশিষ্ট্য হল:</a:t>
            </a:r>
          </a:p>
          <a:p>
            <a:pPr algn="l" rtl="0"/>
            <a:endParaRPr lang="en-IN" dirty="0"/>
          </a:p>
        </p:txBody>
      </p:sp>
    </p:spTree>
    <p:extLst>
      <p:ext uri="{BB962C8B-B14F-4D97-AF65-F5344CB8AC3E}">
        <p14:creationId xmlns:p14="http://schemas.microsoft.com/office/powerpoint/2010/main" val="4035642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as-IN" dirty="0"/>
              <a:t>বৈজ্ঞানিক নীতি</a:t>
            </a:r>
            <a:endParaRPr lang="en-IN" dirty="0"/>
          </a:p>
        </p:txBody>
      </p:sp>
      <p:sp>
        <p:nvSpPr>
          <p:cNvPr id="3" name="Content Placeholder 2"/>
          <p:cNvSpPr>
            <a:spLocks noGrp="1"/>
          </p:cNvSpPr>
          <p:nvPr>
            <p:ph idx="1"/>
          </p:nvPr>
        </p:nvSpPr>
        <p:spPr/>
        <p:txBody>
          <a:bodyPr/>
          <a:lstStyle/>
          <a:p>
            <a:pPr algn="l" rtl="0"/>
            <a:r>
              <a:rPr lang="en-IN" b="1" dirty="0"/>
              <a:t>নীতিগুলি বারবার পরীক্ষার উপর ভিত্তি করে:</a:t>
            </a:r>
            <a:r>
              <a:rPr lang="en-IN" dirty="0"/>
              <a:t>বৈজ্ঞানিক নীতির বিকাশের আগে বৈজ্ঞানিকভাবে এই নীতিগুলিকে বিভিন্ন পরিস্থিতিতে এবং জায়গায় পরীক্ষা করে দেখুন। একইভাবে, ম্যানেজাররাও বিভিন্ন প্রতিষ্ঠানে বিভিন্ন অবস্থার অধীনে পরিচালন নীতিগুলি পরীক্ষা করে এবং পরীক্ষা করে। যাতে বিজ্ঞানের বৈশিষ্ট্যগুলি ব্যবস্থাপনায় উপস্থিত থাকে।</a:t>
            </a:r>
          </a:p>
        </p:txBody>
      </p:sp>
    </p:spTree>
    <p:extLst>
      <p:ext uri="{BB962C8B-B14F-4D97-AF65-F5344CB8AC3E}">
        <p14:creationId xmlns:p14="http://schemas.microsoft.com/office/powerpoint/2010/main" val="3666099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382000" cy="5821363"/>
          </a:xfrm>
        </p:spPr>
        <p:style>
          <a:lnRef idx="1">
            <a:schemeClr val="accent2"/>
          </a:lnRef>
          <a:fillRef idx="2">
            <a:schemeClr val="accent2"/>
          </a:fillRef>
          <a:effectRef idx="1">
            <a:schemeClr val="accent2"/>
          </a:effectRef>
          <a:fontRef idx="minor">
            <a:schemeClr val="dk1"/>
          </a:fontRef>
        </p:style>
        <p:txBody>
          <a:bodyPr>
            <a:normAutofit/>
          </a:bodyPr>
          <a:lstStyle/>
          <a:p>
            <a:pPr algn="l" rtl="0"/>
            <a:r>
              <a:rPr lang="en-IN" b="1" dirty="0"/>
              <a:t>পদ্ধতিগত জ্ঞানের শরীর</a:t>
            </a:r>
            <a:r>
              <a:rPr lang="en-IN" dirty="0"/>
              <a:t>: বিজ্ঞানে সংগঠিত এবং পদ্ধতিগত অধ্যয়নের উপাদান পাওয়া যায় যা বিজ্ঞানের জ্ঞান অর্জনের জন্য ব্যবহৃত হয়।</a:t>
            </a:r>
          </a:p>
          <a:p>
            <a:pPr algn="l" rtl="0"/>
            <a:r>
              <a:rPr lang="en-IN" b="1" dirty="0"/>
              <a:t>বৈজ্ঞানিক নীতিগুলি যৌক্তিক এবং বৈজ্ঞানিক পর্যবেক্ষণের ভিত্তিতে উদ্ভূত হয়</a:t>
            </a:r>
            <a:r>
              <a:rPr lang="en-IN" dirty="0"/>
              <a:t>: কোনো মূল বা তত্ত্ব আহরণের আগে। পর্যবেক্ষণ করার সময় তারা খুব উদ্দেশ্যমূলক হয়। কিন্তু পরিচালকরা পর্যবেক্ষণ করছেন যে তাদের মানুষকে পর্যবেক্ষণ করতে হবে এবং মানুষের পর্যবেক্ষণ সম্পূর্ণরূপে যৌক্তিক এবং উদ্দেশ্যমূলক হতে পারে না। পর্যবেক্ষণে একধরনের সাবজেক্টিভিটি প্রবেশ করে তাই বিজ্ঞানের এই বৈশিষ্ট্যটি ব্যবস্থাপনায় থাকে না। সমস্ত বৈজ্ঞানিক নীতিগুলির একই প্রভাব রয়েছে, যখনই আমরা সেগুলি চেষ্টা করি তবে ব্যবস্থাপনা নীতিগুলির প্রভাব এক পরিস্থিতি থেকে অন্য পরিস্থিতিতে পরিবর্তিত হয়</a:t>
            </a:r>
          </a:p>
        </p:txBody>
      </p:sp>
    </p:spTree>
    <p:extLst>
      <p:ext uri="{BB962C8B-B14F-4D97-AF65-F5344CB8AC3E}">
        <p14:creationId xmlns:p14="http://schemas.microsoft.com/office/powerpoint/2010/main" val="409578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458200" cy="5897563"/>
          </a:xfrm>
        </p:spPr>
        <p:txBody>
          <a:bodyPr>
            <a:normAutofit/>
          </a:bodyPr>
          <a:lstStyle/>
          <a:p>
            <a:pPr algn="l" rtl="0"/>
            <a:r>
              <a:rPr lang="en-IN" b="1" dirty="0"/>
              <a:t>সর্বজনীন বৈধতা</a:t>
            </a:r>
            <a:r>
              <a:rPr lang="en-IN" dirty="0"/>
              <a:t>: বৈজ্ঞানিক নীতির সার্বজনীন প্রয়োগ এবং বৈধতা আছে। ব্যবস্থাপনা নীতিগুলি বৈজ্ঞানিক নীতিগুলির মতো সঠিক নয় তাই তাদের প্রদত্ত পরিস্থিতি অনুসারে তাদের পরিবর্তন করতে হবে। তাই বিজ্ঞানের এই বৈশিষ্ট্য ব্যবস্থাপনায় নেই</a:t>
            </a:r>
          </a:p>
          <a:p>
            <a:pPr algn="l" rtl="0"/>
            <a:r>
              <a:rPr lang="en-IN" b="1" dirty="0"/>
              <a:t>প্রতিলিপি করা সম্ভব:</a:t>
            </a:r>
            <a:r>
              <a:rPr lang="en-IN" dirty="0"/>
              <a:t>বিজ্ঞানে প্রতিলিপি করা সম্ভব যখন দুইজন বিজ্ঞানী একই তদন্তে স্বাধীনভাবে কাজ করছেন এবং একই অবস্থার অধীনে একই তথ্যের চিকিৎসা করে অভিন্ন বা হুবহু একই ফলাফল পেতে পারেন বা পেতে পারেন।</a:t>
            </a:r>
          </a:p>
          <a:p>
            <a:pPr algn="l" rtl="0"/>
            <a:r>
              <a:rPr lang="en-IN" dirty="0"/>
              <a:t>কিন্তু ম্যানেজমেন্ট ম্যানেজারদের মানুষের উপর গবেষণা বা পরীক্ষা-নিরীক্ষা চালাতে হয়। তাই যদি দুইজন ম্যানেজার একই ডেটা তদন্ত করে, মানুষের বিভিন্ন সেটে তারা অভিন্ন বা একই ফলাফল পাবে না কারণ মানুষ কখনই ঠিক অভিন্ন পদ্ধতিতে সাড়া দেয় না, তাই এই বৈশিষ্ট্যটি বিজ্ঞানেরও ব্যবস্থাপনায় উপস্থিত নেই।</a:t>
            </a:r>
          </a:p>
        </p:txBody>
      </p:sp>
    </p:spTree>
    <p:extLst>
      <p:ext uri="{BB962C8B-B14F-4D97-AF65-F5344CB8AC3E}">
        <p14:creationId xmlns:p14="http://schemas.microsoft.com/office/powerpoint/2010/main" val="3043987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IN" dirty="0"/>
              <a:t>বিরোধিতা করা ………..</a:t>
            </a:r>
          </a:p>
        </p:txBody>
      </p:sp>
      <p:sp>
        <p:nvSpPr>
          <p:cNvPr id="3" name="Content Placeholder 2"/>
          <p:cNvSpPr>
            <a:spLocks noGrp="1"/>
          </p:cNvSpPr>
          <p:nvPr>
            <p:ph idx="1"/>
          </p:nvPr>
        </p:nvSpPr>
        <p:spPr/>
        <p:txBody>
          <a:bodyPr/>
          <a:lstStyle/>
          <a:p>
            <a:pPr marL="114300" indent="0" algn="l" rtl="0">
              <a:buNone/>
            </a:pPr>
            <a:endParaRPr lang="en-IN" dirty="0">
              <a:solidFill>
                <a:srgbClr val="FFFF00"/>
              </a:solidFill>
            </a:endParaRPr>
          </a:p>
        </p:txBody>
      </p:sp>
      <p:sp>
        <p:nvSpPr>
          <p:cNvPr id="4" name="Rectangle 3"/>
          <p:cNvSpPr/>
          <p:nvPr/>
        </p:nvSpPr>
        <p:spPr>
          <a:xfrm>
            <a:off x="2286000" y="2286000"/>
            <a:ext cx="5029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IN" dirty="0"/>
              <a:t>বিজ্ঞান হিসাবে ব্যবস্থাপনা</a:t>
            </a:r>
          </a:p>
        </p:txBody>
      </p:sp>
      <p:cxnSp>
        <p:nvCxnSpPr>
          <p:cNvPr id="11" name="Straight Connector 10"/>
          <p:cNvCxnSpPr>
            <a:stCxn id="4" idx="2"/>
          </p:cNvCxnSpPr>
          <p:nvPr/>
        </p:nvCxnSpPr>
        <p:spPr>
          <a:xfrm>
            <a:off x="4800600" y="2743200"/>
            <a:ext cx="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600200" y="3124200"/>
            <a:ext cx="62484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Down Arrow 15"/>
          <p:cNvSpPr/>
          <p:nvPr/>
        </p:nvSpPr>
        <p:spPr>
          <a:xfrm>
            <a:off x="7848600" y="3124200"/>
            <a:ext cx="45719"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IN"/>
          </a:p>
        </p:txBody>
      </p:sp>
      <p:sp>
        <p:nvSpPr>
          <p:cNvPr id="17" name="Down Arrow 16"/>
          <p:cNvSpPr/>
          <p:nvPr/>
        </p:nvSpPr>
        <p:spPr>
          <a:xfrm>
            <a:off x="1600200" y="3124200"/>
            <a:ext cx="762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IN"/>
          </a:p>
        </p:txBody>
      </p:sp>
      <p:sp>
        <p:nvSpPr>
          <p:cNvPr id="18" name="Rectangle 17"/>
          <p:cNvSpPr/>
          <p:nvPr/>
        </p:nvSpPr>
        <p:spPr>
          <a:xfrm>
            <a:off x="685800" y="3581400"/>
            <a:ext cx="1905000" cy="1524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IN" dirty="0"/>
              <a:t>বিজ্ঞানের বৈশিষ্ট্য যা ব্যবস্থাপনায়ও বিদ্যমান</a:t>
            </a:r>
          </a:p>
        </p:txBody>
      </p:sp>
      <p:sp>
        <p:nvSpPr>
          <p:cNvPr id="23" name="Rectangle 22"/>
          <p:cNvSpPr/>
          <p:nvPr/>
        </p:nvSpPr>
        <p:spPr>
          <a:xfrm>
            <a:off x="6248400" y="3581400"/>
            <a:ext cx="21336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IN" dirty="0"/>
              <a:t>বিজ্ঞানের বৈশিষ্ট্য যা ব্যবস্থাপনায় নেই</a:t>
            </a:r>
          </a:p>
        </p:txBody>
      </p:sp>
      <p:sp>
        <p:nvSpPr>
          <p:cNvPr id="24" name="Rectangle 23"/>
          <p:cNvSpPr/>
          <p:nvPr/>
        </p:nvSpPr>
        <p:spPr>
          <a:xfrm>
            <a:off x="457200" y="5105400"/>
            <a:ext cx="2971800" cy="1524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rtl="0">
              <a:buFont typeface="Arial" pitchFamily="34" charset="0"/>
              <a:buChar char="•"/>
            </a:pPr>
            <a:r>
              <a:rPr lang="en-IN" dirty="0">
                <a:solidFill>
                  <a:srgbClr val="FFFF00"/>
                </a:solidFill>
              </a:rPr>
              <a:t>পদ্ধতিগত জ্ঞানের শরীর</a:t>
            </a:r>
          </a:p>
          <a:p>
            <a:pPr marL="285750" indent="-285750" algn="ctr" rtl="0">
              <a:buFont typeface="Arial" pitchFamily="34" charset="0"/>
              <a:buChar char="•"/>
            </a:pPr>
            <a:r>
              <a:rPr lang="en-IN" dirty="0">
                <a:solidFill>
                  <a:srgbClr val="FFFF00"/>
                </a:solidFill>
              </a:rPr>
              <a:t>নীতিগুলি বারবার পরীক্ষার উপর ভিত্তি করে</a:t>
            </a:r>
          </a:p>
        </p:txBody>
      </p:sp>
      <p:sp>
        <p:nvSpPr>
          <p:cNvPr id="26" name="Rectangle 25"/>
          <p:cNvSpPr/>
          <p:nvPr/>
        </p:nvSpPr>
        <p:spPr>
          <a:xfrm>
            <a:off x="5627571" y="4876800"/>
            <a:ext cx="30480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rtl="0">
              <a:buFont typeface="Arial" pitchFamily="34" charset="0"/>
              <a:buChar char="•"/>
            </a:pPr>
            <a:r>
              <a:rPr lang="en-IN" dirty="0">
                <a:solidFill>
                  <a:srgbClr val="FFFF00"/>
                </a:solidFill>
              </a:rPr>
              <a:t>নীতিগুলি যৌক্তিক এবং বৈজ্ঞানিক পর্যবেক্ষণের উপর ভিত্তি করে</a:t>
            </a:r>
          </a:p>
          <a:p>
            <a:pPr marL="285750" indent="-285750" algn="ctr" rtl="0">
              <a:buFont typeface="Arial" pitchFamily="34" charset="0"/>
              <a:buChar char="•"/>
            </a:pPr>
            <a:r>
              <a:rPr lang="en-IN" dirty="0">
                <a:solidFill>
                  <a:srgbClr val="FFFF00"/>
                </a:solidFill>
              </a:rPr>
              <a:t>সর্বজনীন বৈধতা</a:t>
            </a:r>
          </a:p>
        </p:txBody>
      </p:sp>
    </p:spTree>
    <p:extLst>
      <p:ext uri="{BB962C8B-B14F-4D97-AF65-F5344CB8AC3E}">
        <p14:creationId xmlns:p14="http://schemas.microsoft.com/office/powerpoint/2010/main" val="793692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762000"/>
            <a:ext cx="8405091"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38347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425</TotalTime>
  <Words>436</Words>
  <Application>Microsoft Office PowerPoint</Application>
  <PresentationFormat>On-screen Show (4:3)</PresentationFormat>
  <Paragraphs>27</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Book Antiqua</vt:lpstr>
      <vt:lpstr>Century Gothic</vt:lpstr>
      <vt:lpstr>Times New Roman</vt:lpstr>
      <vt:lpstr>Apothecary</vt:lpstr>
      <vt:lpstr>PowerPoint Presentation</vt:lpstr>
      <vt:lpstr>ব্যবস্থাপনার প্রকৃতি</vt:lpstr>
      <vt:lpstr>ব্যবস্থাপনার প্রকৃতির পরিচয়</vt:lpstr>
      <vt:lpstr>একটি বিজ্ঞান হিসাবে ব্যবস্থাপনা</vt:lpstr>
      <vt:lpstr>বৈজ্ঞানিক নীতি</vt:lpstr>
      <vt:lpstr>PowerPoint Presentation</vt:lpstr>
      <vt:lpstr>PowerPoint Presentation</vt:lpstr>
      <vt:lpstr>বিরোধিতা করা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SANJAY</dc:creator>
  <cp:lastModifiedBy>Domkal Girls College</cp:lastModifiedBy>
  <cp:revision>22</cp:revision>
  <dcterms:created xsi:type="dcterms:W3CDTF">2006-08-16T00:00:00Z</dcterms:created>
  <dcterms:modified xsi:type="dcterms:W3CDTF">2024-05-14T08:48:45Z</dcterms:modified>
</cp:coreProperties>
</file>